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60ACD-ADDA-4B4E-BB48-5A19D23C7FA3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EF402-BB6F-40FF-A024-1A45034066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Tm="3492"/>
    </mc:Choice>
    <mc:Fallback xmlns="">
      <p:transition spd="slow" advTm="3492"/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521C-8FBE-46B7-FF7E-B943F2AF6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4" y="407512"/>
            <a:ext cx="10572000" cy="2971051"/>
          </a:xfrm>
        </p:spPr>
        <p:txBody>
          <a:bodyPr/>
          <a:lstStyle/>
          <a:p>
            <a:r>
              <a:rPr lang="en-US" sz="7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Amazon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7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Reviews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7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Analysis</a:t>
            </a:r>
            <a:endParaRPr lang="en-IN" sz="7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914AC-9C98-BBA8-28B5-2ACCA6B9F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Daily Data Analysis for a product listed on Amazon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DF8D5-96F1-E8C1-5B8F-53170339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766" y="3378563"/>
            <a:ext cx="3886200" cy="1171575"/>
          </a:xfrm>
          <a:prstGeom prst="rect">
            <a:avLst/>
          </a:prstGeom>
        </p:spPr>
      </p:pic>
      <p:pic>
        <p:nvPicPr>
          <p:cNvPr id="4" name="Soft_Inspirational_Background_Music_for_Videos_&amp;_Presentation(128k)">
            <a:hlinkClick r:id="" action="ppaction://media"/>
            <a:extLst>
              <a:ext uri="{FF2B5EF4-FFF2-40B4-BE49-F238E27FC236}">
                <a16:creationId xmlns:a16="http://schemas.microsoft.com/office/drawing/2014/main" id="{8B6A1702-085D-C98B-67F7-89C1F0EE5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7166" y="6124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fade/>
      </p:transition>
    </mc:Choice>
    <mc:Fallback xmlns="">
      <p:transition spd="slow" advTm="3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3662-A2E8-5AC5-BFD5-EBBE0D5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 Cleaning And Preprocessing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0A0A-3B7C-F741-5EAF-97418FB3E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2500" b="1" i="0" dirty="0">
                <a:effectLst/>
                <a:latin typeface="inherit"/>
              </a:rPr>
              <a:t>Library used for Preprocessing the data</a:t>
            </a:r>
          </a:p>
          <a:p>
            <a:pPr algn="l" rtl="0"/>
            <a:r>
              <a:rPr lang="en-US" sz="2200" b="1" i="1" u="sng" dirty="0">
                <a:solidFill>
                  <a:schemeClr val="accent3">
                    <a:lumMod val="75000"/>
                  </a:schemeClr>
                </a:solidFill>
                <a:effectLst/>
                <a:latin typeface="inherit"/>
              </a:rPr>
              <a:t>NLTK</a:t>
            </a:r>
          </a:p>
          <a:p>
            <a:pPr algn="l" rtl="0"/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Helvetica Neue"/>
              </a:rPr>
              <a:t>NLTK (Natural Language Toolkit) Library is a suite that contains libraries and programs for statistical language processing. It is one of the most powerful NLP libraries which contains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D9817-D179-F720-F99B-50B1A56C0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DB3AC-1FC3-E0BA-7906-DA88F2E4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159" y="870181"/>
            <a:ext cx="4782638" cy="5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14:flash/>
      </p:transition>
    </mc:Choice>
    <mc:Fallback xmlns="">
      <p:transition spd="slow" advTm="3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BE629-DB9C-5405-8BF4-93E8EB84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" y="107577"/>
            <a:ext cx="6333565" cy="360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92A5-F7EF-3436-59FA-78D9478F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82" y="3216355"/>
            <a:ext cx="6559518" cy="3601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A1714-1229-DD2D-7A51-38E6A7E09895}"/>
              </a:ext>
            </a:extLst>
          </p:cNvPr>
          <p:cNvSpPr txBox="1"/>
          <p:nvPr/>
        </p:nvSpPr>
        <p:spPr>
          <a:xfrm>
            <a:off x="7574259" y="1250577"/>
            <a:ext cx="2675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accent4"/>
                </a:solidFill>
              </a:rPr>
              <a:t>Tokenization</a:t>
            </a:r>
            <a:endParaRPr lang="en-IN" sz="3000" b="1" i="1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330F9-C542-0405-3FAC-5B5FCBE4AD29}"/>
              </a:ext>
            </a:extLst>
          </p:cNvPr>
          <p:cNvSpPr txBox="1"/>
          <p:nvPr/>
        </p:nvSpPr>
        <p:spPr>
          <a:xfrm>
            <a:off x="1077679" y="5017007"/>
            <a:ext cx="4491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</a:rPr>
              <a:t>Remove Stop Words</a:t>
            </a:r>
            <a:endParaRPr lang="en-IN" sz="3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>
        <p:split orient="vert"/>
      </p:transition>
    </mc:Choice>
    <mc:Fallback xmlns="">
      <p:transition spd="slow" advTm="349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9A772-6EA9-53E8-1555-B044EFBA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5"/>
            <a:ext cx="6807064" cy="3344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4F40B-232C-1446-8D40-593DCED2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465" y="3345017"/>
            <a:ext cx="6807064" cy="3429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ACEA8-3263-6691-8989-6ECCE5E91835}"/>
              </a:ext>
            </a:extLst>
          </p:cNvPr>
          <p:cNvSpPr txBox="1"/>
          <p:nvPr/>
        </p:nvSpPr>
        <p:spPr>
          <a:xfrm>
            <a:off x="7855935" y="883074"/>
            <a:ext cx="2921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</a:rPr>
              <a:t>Normalization</a:t>
            </a:r>
            <a:endParaRPr lang="en-IN" sz="3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8A583-39CC-1E20-4759-93D4872C6399}"/>
              </a:ext>
            </a:extLst>
          </p:cNvPr>
          <p:cNvSpPr txBox="1"/>
          <p:nvPr/>
        </p:nvSpPr>
        <p:spPr>
          <a:xfrm>
            <a:off x="1600200" y="4601875"/>
            <a:ext cx="23061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</a:rPr>
              <a:t>Stemming</a:t>
            </a:r>
            <a:endParaRPr lang="en-IN" sz="3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>
        <p:split orient="vert"/>
      </p:transition>
    </mc:Choice>
    <mc:Fallback xmlns="">
      <p:transition spd="slow" advTm="349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E0F84-AA5E-115F-A91F-E3A92189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30" y="1869142"/>
            <a:ext cx="9259365" cy="451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182D4-26D7-2058-6D90-0C8F5CCD992B}"/>
              </a:ext>
            </a:extLst>
          </p:cNvPr>
          <p:cNvSpPr txBox="1"/>
          <p:nvPr/>
        </p:nvSpPr>
        <p:spPr>
          <a:xfrm>
            <a:off x="701730" y="1015240"/>
            <a:ext cx="3274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accent4">
                    <a:lumMod val="75000"/>
                  </a:schemeClr>
                </a:solidFill>
              </a:rPr>
              <a:t>Lemmatization</a:t>
            </a:r>
            <a:endParaRPr lang="en-IN" sz="3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8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CE5D-FF20-3133-A2C6-589BCF74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87753"/>
            <a:ext cx="3547533" cy="1618396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</a:rPr>
              <a:t>Feature Extraction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Countvectorizer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12E0D8-13F2-F162-7FE4-8E62EAE88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682" y="1979390"/>
            <a:ext cx="2038635" cy="41630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8C818-56CD-13CC-B3F6-16DDD7E7D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sz="20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Distribution of Unigram, Bigram and Trigram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Helvetica Neue"/>
              </a:rPr>
              <a:t>With two and Three Consecutive words in a sentence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CDD8C-0C7D-9207-4171-50294BFD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9" y="1988916"/>
            <a:ext cx="2076740" cy="4153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E4620-5DB8-B909-C7FA-3916F3C1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551" y="1979390"/>
            <a:ext cx="2286319" cy="412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D0EDE-EEFD-2F11-15C6-A2FF5F47C329}"/>
              </a:ext>
            </a:extLst>
          </p:cNvPr>
          <p:cNvSpPr txBox="1"/>
          <p:nvPr/>
        </p:nvSpPr>
        <p:spPr>
          <a:xfrm>
            <a:off x="6982973" y="276655"/>
            <a:ext cx="35475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Frequency /Count</a:t>
            </a:r>
            <a:endParaRPr lang="en-IN" sz="25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6B75A-2803-FDB5-F663-E81FD780F6B2}"/>
              </a:ext>
            </a:extLst>
          </p:cNvPr>
          <p:cNvSpPr txBox="1"/>
          <p:nvPr/>
        </p:nvSpPr>
        <p:spPr>
          <a:xfrm>
            <a:off x="5108058" y="1436817"/>
            <a:ext cx="139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Unigram</a:t>
            </a:r>
            <a:endParaRPr lang="en-IN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6E435-BDD2-9043-DDCE-E8E007808B35}"/>
              </a:ext>
            </a:extLst>
          </p:cNvPr>
          <p:cNvSpPr txBox="1"/>
          <p:nvPr/>
        </p:nvSpPr>
        <p:spPr>
          <a:xfrm>
            <a:off x="7771119" y="1436817"/>
            <a:ext cx="1478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Bigram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E5294-406D-29AA-CEB9-4FC56C211E45}"/>
              </a:ext>
            </a:extLst>
          </p:cNvPr>
          <p:cNvSpPr txBox="1"/>
          <p:nvPr/>
        </p:nvSpPr>
        <p:spPr>
          <a:xfrm>
            <a:off x="10085294" y="1390137"/>
            <a:ext cx="125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Trigram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492">
        <p:randomBar dir="vert"/>
      </p:transition>
    </mc:Choice>
    <mc:Fallback xmlns="">
      <p:transition spd="slow" advTm="3492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E0A0-6762-8C3B-54AA-CDEE71F8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Count Of Unigram Visualizing through Histogram using </a:t>
            </a:r>
            <a:r>
              <a:rPr lang="en-IN" dirty="0" err="1">
                <a:solidFill>
                  <a:schemeClr val="bg1"/>
                </a:solidFill>
              </a:rPr>
              <a:t>Plotly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FF7D4-0D56-B1FD-3D63-844AB38E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49" y="1985633"/>
            <a:ext cx="946917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8B98-459C-F882-B929-3F7C41B9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Count of Bigram visualizing through 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69C3B-3F41-28FD-8A34-CFBDCBEA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01" y="1976718"/>
            <a:ext cx="9045466" cy="47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964C-2A5B-8DF8-C911-9799D3C4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Count of Trigram visualizing through 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49352-36B9-55B2-6D95-722434D8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69" y="2017059"/>
            <a:ext cx="9431662" cy="47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77B4-F7E3-8AFF-7BE1-4211391F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000" dirty="0">
                <a:solidFill>
                  <a:schemeClr val="bg1"/>
                </a:solidFill>
              </a:rPr>
              <a:t>Word Cloud</a:t>
            </a:r>
            <a:br>
              <a:rPr lang="en-IN" sz="5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Generating Word cloud with </a:t>
            </a:r>
            <a:r>
              <a:rPr lang="en-IN" sz="2500" i="1" dirty="0">
                <a:solidFill>
                  <a:schemeClr val="bg1"/>
                </a:solidFill>
              </a:rPr>
              <a:t>Negative Reviews </a:t>
            </a:r>
            <a:r>
              <a:rPr lang="en-IN" sz="2000" i="1" dirty="0">
                <a:solidFill>
                  <a:schemeClr val="bg1"/>
                </a:solidFill>
              </a:rPr>
              <a:t>and Low product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18EE6-0654-69B4-2707-88AD0D16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45" y="1881396"/>
            <a:ext cx="9784509" cy="49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492">
        <p14:reveal/>
      </p:transition>
    </mc:Choice>
    <mc:Fallback xmlns="">
      <p:transition spd="slow" advTm="349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6AA3-3D8C-5F12-C680-662144F7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000" dirty="0">
                <a:solidFill>
                  <a:schemeClr val="bg1"/>
                </a:solidFill>
              </a:rPr>
              <a:t>Word Cloud </a:t>
            </a:r>
            <a:br>
              <a:rPr lang="en-IN" sz="5000" dirty="0">
                <a:solidFill>
                  <a:schemeClr val="bg1"/>
                </a:solidFill>
              </a:rPr>
            </a:br>
            <a:r>
              <a:rPr lang="en-IN" sz="2000" i="1" dirty="0">
                <a:solidFill>
                  <a:schemeClr val="bg1"/>
                </a:solidFill>
              </a:rPr>
              <a:t>Generating Word Cloud with </a:t>
            </a:r>
            <a:r>
              <a:rPr lang="en-IN" sz="2500" i="1" dirty="0">
                <a:solidFill>
                  <a:schemeClr val="bg1"/>
                </a:solidFill>
              </a:rPr>
              <a:t>Positive Reviews </a:t>
            </a:r>
            <a:r>
              <a:rPr lang="en-IN" sz="2000" i="1" dirty="0">
                <a:solidFill>
                  <a:schemeClr val="bg1"/>
                </a:solidFill>
              </a:rPr>
              <a:t>And High product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5B4A6-2ADA-9097-1CB6-13264855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33" y="1920664"/>
            <a:ext cx="9667733" cy="48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492">
        <p14:reveal/>
      </p:transition>
    </mc:Choice>
    <mc:Fallback xmlns="">
      <p:transition spd="slow" advTm="349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F2A7-C2A1-CF97-3211-65221B23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Business Objective</a:t>
            </a:r>
            <a:endParaRPr lang="en-IN" sz="5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CE097-0FBC-AB96-0DE4-7E74347A9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Need to get the daily analysis of a product of our choice, such as Emotions, Sentiments, etc.</a:t>
            </a:r>
            <a:endParaRPr lang="en-IN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934F2-1E0F-44BD-C493-09CD69B60D29}"/>
              </a:ext>
            </a:extLst>
          </p:cNvPr>
          <p:cNvSpPr txBox="1"/>
          <p:nvPr/>
        </p:nvSpPr>
        <p:spPr>
          <a:xfrm>
            <a:off x="9829801" y="4181669"/>
            <a:ext cx="21201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Project</a:t>
            </a:r>
            <a:r>
              <a:rPr lang="en-US" sz="2200" b="1" dirty="0"/>
              <a:t> </a:t>
            </a:r>
            <a:r>
              <a:rPr lang="en-US" sz="2200" dirty="0"/>
              <a:t>P106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418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92"/>
    </mc:Choice>
    <mc:Fallback xmlns="">
      <p:transition advTm="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B106-00A3-8C6B-A6FA-E673E372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87753"/>
            <a:ext cx="3547533" cy="1618396"/>
          </a:xfrm>
        </p:spPr>
        <p:txBody>
          <a:bodyPr/>
          <a:lstStyle/>
          <a:p>
            <a:r>
              <a:rPr lang="en-IN" sz="3000" dirty="0">
                <a:solidFill>
                  <a:schemeClr val="bg1"/>
                </a:solidFill>
              </a:rPr>
              <a:t>Named Entity Recognition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B6FE73-5736-80FA-3AE5-FE88D9C15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40" y="2502037"/>
            <a:ext cx="11193505" cy="41682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5BA1-0049-905F-5EA8-2C8FA4122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3295" y="430306"/>
            <a:ext cx="5333378" cy="1815353"/>
          </a:xfrm>
        </p:spPr>
        <p:txBody>
          <a:bodyPr/>
          <a:lstStyle/>
          <a:p>
            <a:r>
              <a:rPr lang="en-US" sz="2000" b="0" i="0" dirty="0">
                <a:effectLst/>
                <a:latin typeface="Helvetica Neue"/>
              </a:rPr>
              <a:t>The key aim of performing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Helvetica Neue"/>
              </a:rPr>
              <a:t>Named Entity Recognition </a:t>
            </a:r>
            <a:r>
              <a:rPr lang="en-US" sz="2000" b="0" i="0" dirty="0">
                <a:effectLst/>
                <a:latin typeface="Helvetica Neue"/>
              </a:rPr>
              <a:t>on a piece of text is to extract key information from the text, such as names of </a:t>
            </a:r>
            <a:r>
              <a:rPr lang="en-US" sz="2300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persons, Organization’s Locations, etc</a:t>
            </a:r>
            <a:r>
              <a:rPr lang="en-US" sz="2000" b="0" i="0" dirty="0">
                <a:effectLst/>
                <a:latin typeface="Helvetica Neue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0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circle/>
      </p:transition>
    </mc:Choice>
    <mc:Fallback xmlns="">
      <p:transition spd="slow" advTm="34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6BB6-C88C-085C-9625-790D8D0E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Count of POS Tags &amp; Visualizing the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79630D-4AC6-3276-BC4D-DF0938B6B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381" y="2222287"/>
            <a:ext cx="3893384" cy="417269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EAF5F1-AA7F-FF11-F3EB-612148F9F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22145" y="2458085"/>
            <a:ext cx="7132290" cy="3611463"/>
          </a:xfrm>
        </p:spPr>
      </p:pic>
    </p:spTree>
    <p:extLst>
      <p:ext uri="{BB962C8B-B14F-4D97-AF65-F5344CB8AC3E}">
        <p14:creationId xmlns:p14="http://schemas.microsoft.com/office/powerpoint/2010/main" val="27978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492">
        <p:split orient="vert"/>
      </p:transition>
    </mc:Choice>
    <mc:Fallback xmlns="">
      <p:transition spd="slow" advTm="3492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9F7B-90A8-529C-8037-47234618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338512"/>
            <a:ext cx="3547533" cy="1618396"/>
          </a:xfrm>
        </p:spPr>
        <p:txBody>
          <a:bodyPr/>
          <a:lstStyle/>
          <a:p>
            <a:r>
              <a:rPr lang="en-IN" sz="2500" dirty="0">
                <a:solidFill>
                  <a:schemeClr val="bg1"/>
                </a:solidFill>
              </a:rPr>
              <a:t>Model Building with Naïve Bayes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1F949-5A17-B2DC-F1BC-5E27C9351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941" y="551512"/>
            <a:ext cx="6384424" cy="57549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5F6E6-5AF6-EB23-4843-A85DAF381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sz="2500" b="1" dirty="0">
                <a:solidFill>
                  <a:schemeClr val="accent3">
                    <a:lumMod val="75000"/>
                  </a:schemeClr>
                </a:solidFill>
              </a:rPr>
              <a:t>Inference:</a:t>
            </a:r>
          </a:p>
          <a:p>
            <a:r>
              <a:rPr lang="en-IN" sz="2000" b="1" i="1" dirty="0"/>
              <a:t>Training Accuracy: 59%</a:t>
            </a:r>
          </a:p>
          <a:p>
            <a:r>
              <a:rPr lang="en-IN" sz="2000" b="1" i="1" dirty="0"/>
              <a:t>Testing Accuracy: 51%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7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20A7-4FEC-489C-56C5-FB8C7763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187753"/>
            <a:ext cx="3547533" cy="1618396"/>
          </a:xfrm>
        </p:spPr>
        <p:txBody>
          <a:bodyPr/>
          <a:lstStyle/>
          <a:p>
            <a:r>
              <a:rPr lang="en-IN" sz="2500" dirty="0">
                <a:solidFill>
                  <a:schemeClr val="bg1"/>
                </a:solidFill>
              </a:rPr>
              <a:t>Model Building with 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28A742-F4DF-175D-E275-D8CFCB3BD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6132" y="704067"/>
            <a:ext cx="6966622" cy="54498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2758A-3C70-9EAC-ADA3-75377EAE2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solidFill>
                  <a:schemeClr val="accent3">
                    <a:lumMod val="75000"/>
                  </a:schemeClr>
                </a:solidFill>
              </a:rPr>
              <a:t>Inference:</a:t>
            </a:r>
          </a:p>
          <a:p>
            <a:r>
              <a:rPr lang="en-IN" sz="2000" b="1" i="1" dirty="0"/>
              <a:t>Training Accuracy: 98%</a:t>
            </a:r>
          </a:p>
          <a:p>
            <a:r>
              <a:rPr lang="en-IN" sz="2000" b="1" i="1" dirty="0"/>
              <a:t>Testing Accuracy: 90%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3389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 advTm="3492">
        <p159:morph option="byObject"/>
      </p:transition>
    </mc:Choice>
    <mc:Fallback xmlns="">
      <p:transition spd="slow" advTm="3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AC01-53E0-5C5D-4DC3-0B8D5D97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Evaluating Ensembles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21BD4-A608-41D8-5035-61F56803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2017059"/>
            <a:ext cx="9187781" cy="47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randomBar dir="vert"/>
      </p:transition>
    </mc:Choice>
    <mc:Fallback xmlns="">
      <p:transition spd="slow" advTm="3492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3330-DEC5-F2A8-E3AD-AC942D1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Evaluating Classification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1D2BC-8C6B-9AB7-2155-596CE9F7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2" y="1963269"/>
            <a:ext cx="8313424" cy="4790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21CD2-09CC-5E9D-4E94-689798F53E1C}"/>
              </a:ext>
            </a:extLst>
          </p:cNvPr>
          <p:cNvSpPr txBox="1"/>
          <p:nvPr/>
        </p:nvSpPr>
        <p:spPr>
          <a:xfrm>
            <a:off x="9184342" y="3429000"/>
            <a:ext cx="2859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effectLst/>
                <a:latin typeface="Helvetica Neue"/>
              </a:rPr>
              <a:t>After balancing our dataset, we can see that the Classification algorithms like SGD, and SVC, perform better than the Ensemble algorithms used above.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0336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3330-DEC5-F2A8-E3AD-AC942D15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35" y="446088"/>
            <a:ext cx="3410449" cy="1369265"/>
          </a:xfrm>
        </p:spPr>
        <p:txBody>
          <a:bodyPr/>
          <a:lstStyle/>
          <a:p>
            <a:r>
              <a:rPr lang="en-IN" sz="3000" dirty="0">
                <a:solidFill>
                  <a:schemeClr val="bg1"/>
                </a:solidFill>
              </a:rPr>
              <a:t>Model Deployment</a:t>
            </a:r>
          </a:p>
        </p:txBody>
      </p:sp>
      <p:pic>
        <p:nvPicPr>
          <p:cNvPr id="8" name="Untitled">
            <a:hlinkClick r:id="" action="ppaction://media"/>
            <a:extLst>
              <a:ext uri="{FF2B5EF4-FFF2-40B4-BE49-F238E27FC236}">
                <a16:creationId xmlns:a16="http://schemas.microsoft.com/office/drawing/2014/main" id="{4CB5A5C9-B17E-4654-2153-C3CC903696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163" y="794582"/>
            <a:ext cx="7192402" cy="459320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7A8929-1217-49A0-62A6-65B2BE06B50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73150" y="2709687"/>
            <a:ext cx="3548063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In Manual tab we can see deployment by adding reviews Manually and see sentiment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In Dataset and Review Analysis tab we can see Unigram, emoji analysis, ratings &amp; polarity Analysis as per selected ratings and graphs respectively by adding .csv file or .xlsx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982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492">
        <p:wipe/>
      </p:transition>
    </mc:Choice>
    <mc:Fallback xmlns="">
      <p:transition spd="slow" advTm="3492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E3E6-4134-B0DE-2CA4-9F57C988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42" y="0"/>
            <a:ext cx="10572000" cy="2971051"/>
          </a:xfrm>
        </p:spPr>
        <p:txBody>
          <a:bodyPr/>
          <a:lstStyle/>
          <a:p>
            <a:r>
              <a:rPr lang="en-US" sz="6000" i="1" dirty="0">
                <a:solidFill>
                  <a:schemeClr val="bg1"/>
                </a:solidFill>
              </a:rPr>
              <a:t>Thank You</a:t>
            </a:r>
            <a:endParaRPr lang="en-IN" sz="6000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51ECA-D2D2-ECC1-C3AE-4E6841A4C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5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492">
        <p:circle/>
      </p:transition>
    </mc:Choice>
    <mc:Fallback xmlns="">
      <p:transition spd="slow" advTm="34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1CAE-EFD3-2DDE-6302-97686DD9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Echo Dot 3</a:t>
            </a:r>
            <a:r>
              <a:rPr lang="en-US" baseline="30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Gen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3AB2C-59E4-65E1-04B4-993EFB717C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Group 4</a:t>
            </a:r>
          </a:p>
          <a:p>
            <a:r>
              <a:rPr lang="en-US" sz="2000" b="1" dirty="0"/>
              <a:t>S k Mohammad </a:t>
            </a:r>
            <a:r>
              <a:rPr lang="en-US" sz="2000" b="1" dirty="0" err="1"/>
              <a:t>Akhleem</a:t>
            </a:r>
            <a:r>
              <a:rPr lang="en-US" sz="2000" b="1" dirty="0"/>
              <a:t> Nawaz</a:t>
            </a:r>
          </a:p>
          <a:p>
            <a:r>
              <a:rPr lang="en-US" sz="2000" b="1" dirty="0"/>
              <a:t>Shaik Huda</a:t>
            </a:r>
          </a:p>
          <a:p>
            <a:r>
              <a:rPr lang="en-US" sz="2000" b="1" dirty="0"/>
              <a:t>Farhat Imam</a:t>
            </a:r>
          </a:p>
          <a:p>
            <a:r>
              <a:rPr lang="en-US" sz="2000" b="1" dirty="0" err="1"/>
              <a:t>Siddhesh</a:t>
            </a:r>
            <a:r>
              <a:rPr lang="en-US" sz="2000" b="1" dirty="0"/>
              <a:t> Ranjan Manjrekar</a:t>
            </a:r>
          </a:p>
          <a:p>
            <a:r>
              <a:rPr lang="en-US" sz="2000" b="1" dirty="0" err="1"/>
              <a:t>Prathyush</a:t>
            </a:r>
            <a:r>
              <a:rPr lang="en-US" sz="2000" b="1" dirty="0"/>
              <a:t> b r</a:t>
            </a:r>
          </a:p>
          <a:p>
            <a:r>
              <a:rPr lang="en-US" sz="2000" b="1" dirty="0"/>
              <a:t>Rupesh M</a:t>
            </a:r>
          </a:p>
          <a:p>
            <a:pPr marL="0" indent="0">
              <a:buNone/>
            </a:pPr>
            <a:endParaRPr lang="en-US" sz="2500" b="1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0D3B02-651E-5C40-A3CE-3C1D78B0F8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3989" y="2222500"/>
            <a:ext cx="4955097" cy="3638550"/>
          </a:xfrm>
        </p:spPr>
      </p:pic>
    </p:spTree>
    <p:extLst>
      <p:ext uri="{BB962C8B-B14F-4D97-AF65-F5344CB8AC3E}">
        <p14:creationId xmlns:p14="http://schemas.microsoft.com/office/powerpoint/2010/main" val="199190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492">
        <p:wipe/>
      </p:transition>
    </mc:Choice>
    <mc:Fallback xmlns="">
      <p:transition spd="slow" advTm="3492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8758-1E0B-0E00-F954-CF53CA01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353" y="581658"/>
            <a:ext cx="10571998" cy="97045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Libraries Used &amp; Data 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5F6C3A-8FC5-0635-EFB4-22FD394F0C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813" y="1994761"/>
            <a:ext cx="5715000" cy="472586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01C2A2-EF02-B86C-A55F-723361B04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4470" y="2299448"/>
            <a:ext cx="6039039" cy="3644152"/>
          </a:xfrm>
        </p:spPr>
      </p:pic>
    </p:spTree>
    <p:extLst>
      <p:ext uri="{BB962C8B-B14F-4D97-AF65-F5344CB8AC3E}">
        <p14:creationId xmlns:p14="http://schemas.microsoft.com/office/powerpoint/2010/main" val="1652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492">
        <p14:reveal/>
      </p:transition>
    </mc:Choice>
    <mc:Fallback xmlns="">
      <p:transition spd="slow" advTm="349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CF2A-A41E-536C-616A-B1D692CA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606491"/>
            <a:ext cx="5893840" cy="2645912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</a:rPr>
              <a:t>Exploratory Data Analysis</a:t>
            </a:r>
            <a:endParaRPr lang="en-IN" sz="50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4D4A-E24B-1FB6-2A82-7261DA8C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dirty="0"/>
              <a:t>Data Preprocessing: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Checked for 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types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D5C4F-095F-B16B-A7F8-F54B05A5D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3312" y="5915517"/>
            <a:ext cx="6993881" cy="8740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2019 and 2020 have got more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2536 customers have given 5-star rating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BEF47-FC67-80B9-F6AD-352C2750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98" y="174821"/>
            <a:ext cx="4034136" cy="2675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B4FE8-9A0D-7F39-8A65-F78D4597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42" y="2968285"/>
            <a:ext cx="4619658" cy="27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>
        <p:randomBar dir="vert"/>
      </p:transition>
    </mc:Choice>
    <mc:Fallback xmlns="">
      <p:transition spd="slow" advTm="3492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BF78-C981-404F-CD66-6AE4349C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solidFill>
                  <a:schemeClr val="bg1"/>
                </a:solidFill>
              </a:rPr>
              <a:t>New features</a:t>
            </a:r>
            <a:br>
              <a:rPr lang="en-IN" sz="3000" dirty="0"/>
            </a:br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Polarity(</a:t>
            </a:r>
            <a:r>
              <a:rPr lang="en-IN" sz="2000" b="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says about how positive &amp; negative a word is</a:t>
            </a:r>
            <a:r>
              <a:rPr lang="en-I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), Review length, word count, average word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BA78A-D58E-BC0D-5D35-3A2670B97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40" y="1946674"/>
            <a:ext cx="10082118" cy="4699041"/>
          </a:xfrm>
          <a:prstGeom prst="rect">
            <a:avLst/>
          </a:prstGeom>
        </p:spPr>
      </p:pic>
      <p:pic>
        <p:nvPicPr>
          <p:cNvPr id="3" name="Soft_Inspirational_Background_Music_for_Videos_&amp;_Presentation(128k)">
            <a:hlinkClick r:id="" action="ppaction://media"/>
            <a:extLst>
              <a:ext uri="{FF2B5EF4-FFF2-40B4-BE49-F238E27FC236}">
                <a16:creationId xmlns:a16="http://schemas.microsoft.com/office/drawing/2014/main" id="{3023E705-D040-5A89-A8DA-B4D8E19C8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9306" y="6076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 advTm="3492">
        <p159:morph option="byObject"/>
      </p:transition>
    </mc:Choice>
    <mc:Fallback xmlns="">
      <p:transition spd="slow" advTm="3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3963-9076-FC59-8A87-10D24D21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352278"/>
            <a:ext cx="3547533" cy="1618396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</a:rPr>
              <a:t>Visualizations</a:t>
            </a:r>
            <a:r>
              <a:rPr lang="en-IN" sz="2500" dirty="0">
                <a:solidFill>
                  <a:schemeClr val="bg1"/>
                </a:solidFill>
              </a:rPr>
              <a:t> of those Features with </a:t>
            </a:r>
            <a:r>
              <a:rPr lang="en-IN" sz="2800" dirty="0" err="1">
                <a:solidFill>
                  <a:schemeClr val="bg1"/>
                </a:solidFill>
              </a:rPr>
              <a:t>Plotly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8AEF01-88E1-F818-57C9-5B983310B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142" y="97518"/>
            <a:ext cx="5601282" cy="30417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0C27A-709D-7CCF-DE0F-20BAB2A7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10016" y="4156952"/>
            <a:ext cx="3547533" cy="360031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B0F3E-7EC0-C5BC-5B32-0FFF0878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44" y="3596580"/>
            <a:ext cx="5513880" cy="3163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34708-9C89-BB47-1555-879D02B3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24" y="2733259"/>
            <a:ext cx="5601282" cy="322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25867F-A3FE-C584-1B98-AAA07F727249}"/>
              </a:ext>
            </a:extLst>
          </p:cNvPr>
          <p:cNvSpPr txBox="1"/>
          <p:nvPr/>
        </p:nvSpPr>
        <p:spPr>
          <a:xfrm>
            <a:off x="7931897" y="3165693"/>
            <a:ext cx="3307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Sentiment Polarity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07F7D-3DD2-54AD-6333-BA12E21A6812}"/>
              </a:ext>
            </a:extLst>
          </p:cNvPr>
          <p:cNvSpPr txBox="1"/>
          <p:nvPr/>
        </p:nvSpPr>
        <p:spPr>
          <a:xfrm>
            <a:off x="1581275" y="6116327"/>
            <a:ext cx="3730313" cy="43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Review Length</a:t>
            </a:r>
          </a:p>
        </p:txBody>
      </p:sp>
    </p:spTree>
    <p:extLst>
      <p:ext uri="{BB962C8B-B14F-4D97-AF65-F5344CB8AC3E}">
        <p14:creationId xmlns:p14="http://schemas.microsoft.com/office/powerpoint/2010/main" val="417289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492">
        <p:split orient="vert"/>
      </p:transition>
    </mc:Choice>
    <mc:Fallback xmlns="">
      <p:transition spd="slow" advTm="3492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78940-91B9-E855-FF67-679CDED4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4" y="132755"/>
            <a:ext cx="5870026" cy="3296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E5A1C-3000-73A8-E15D-0822DF21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25" y="132755"/>
            <a:ext cx="5801902" cy="329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2EFD9-FE12-770E-CCF0-02F9395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0" y="3634137"/>
            <a:ext cx="5448529" cy="3091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CDD5D-E740-2AE0-7023-57160E6A5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807" y="3572389"/>
            <a:ext cx="5737220" cy="3214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EAA2A-2AB1-673F-B93F-DFAC8D73F999}"/>
              </a:ext>
            </a:extLst>
          </p:cNvPr>
          <p:cNvSpPr txBox="1"/>
          <p:nvPr/>
        </p:nvSpPr>
        <p:spPr>
          <a:xfrm>
            <a:off x="3792071" y="753037"/>
            <a:ext cx="213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Word Count with Histogram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62E10-B259-FE45-4BE6-F641A3B5C83D}"/>
              </a:ext>
            </a:extLst>
          </p:cNvPr>
          <p:cNvSpPr txBox="1"/>
          <p:nvPr/>
        </p:nvSpPr>
        <p:spPr>
          <a:xfrm>
            <a:off x="9809552" y="476038"/>
            <a:ext cx="229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Average Word Length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B1A0B-D274-2719-1593-6A8D78EF1AB5}"/>
              </a:ext>
            </a:extLst>
          </p:cNvPr>
          <p:cNvSpPr txBox="1"/>
          <p:nvPr/>
        </p:nvSpPr>
        <p:spPr>
          <a:xfrm>
            <a:off x="9809552" y="4081545"/>
            <a:ext cx="190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Count of Rating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78D7C-9D15-52BE-B326-8A5EB716B4E5}"/>
              </a:ext>
            </a:extLst>
          </p:cNvPr>
          <p:cNvSpPr txBox="1"/>
          <p:nvPr/>
        </p:nvSpPr>
        <p:spPr>
          <a:xfrm>
            <a:off x="4111517" y="3819710"/>
            <a:ext cx="181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Word Count with Box plot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">
        <p:wipe/>
      </p:transition>
    </mc:Choice>
    <mc:Fallback xmlns="">
      <p:transition spd="slow" advTm="3492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26D2-4A18-3AB1-F114-3302FEE6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30" y="2235647"/>
            <a:ext cx="10571998" cy="970450"/>
          </a:xfrm>
        </p:spPr>
        <p:txBody>
          <a:bodyPr/>
          <a:lstStyle/>
          <a:p>
            <a:r>
              <a:rPr lang="en-US" dirty="0"/>
              <a:t>Sentiment Analysis</a:t>
            </a:r>
            <a:br>
              <a:rPr lang="en-US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It basically means to analyze and find the emotion or intent behind a piece of text or speech 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Helvetica Neue"/>
              </a:rPr>
              <a:t>especially in order to determine whether the writer's attitude towards a particular topic, product, is positive, negative, or neutral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C6118-FF43-03FC-90C2-DDB85C91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42" y="4935630"/>
            <a:ext cx="3801005" cy="2178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D3054-4FFE-B152-8845-2EB210D1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0" y="2928016"/>
            <a:ext cx="3801005" cy="220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0FD-31FD-3B65-2C74-9417EF91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09" y="5667304"/>
            <a:ext cx="2229161" cy="1009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9F8A8-A6B0-0BEC-B1BE-A598A19E0906}"/>
              </a:ext>
            </a:extLst>
          </p:cNvPr>
          <p:cNvSpPr txBox="1"/>
          <p:nvPr/>
        </p:nvSpPr>
        <p:spPr>
          <a:xfrm>
            <a:off x="1069961" y="2235647"/>
            <a:ext cx="2554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Sentiment Analysis with Stars(Ratings)</a:t>
            </a:r>
            <a:endParaRPr lang="en-IN" sz="20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301E0-B82B-D78B-680D-4DA1A7BFBBBF}"/>
              </a:ext>
            </a:extLst>
          </p:cNvPr>
          <p:cNvSpPr txBox="1"/>
          <p:nvPr/>
        </p:nvSpPr>
        <p:spPr>
          <a:xfrm>
            <a:off x="612761" y="52487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Count</a:t>
            </a:r>
            <a:endParaRPr lang="en-IN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2427B-721F-9130-3EE8-3A96D7DBD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86" y="2889911"/>
            <a:ext cx="3600953" cy="2238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191A7A-E677-926E-4D44-C6E294496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1459" y="5578368"/>
            <a:ext cx="2488988" cy="1203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39755-40FB-D02E-0301-F1A70B4DF61A}"/>
              </a:ext>
            </a:extLst>
          </p:cNvPr>
          <p:cNvSpPr txBox="1"/>
          <p:nvPr/>
        </p:nvSpPr>
        <p:spPr>
          <a:xfrm>
            <a:off x="7729491" y="2182025"/>
            <a:ext cx="3600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Sentiment Analysis with Polarity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85E61-1AB0-902D-5AD9-0FEC3936188A}"/>
              </a:ext>
            </a:extLst>
          </p:cNvPr>
          <p:cNvSpPr txBox="1"/>
          <p:nvPr/>
        </p:nvSpPr>
        <p:spPr>
          <a:xfrm>
            <a:off x="7811459" y="52090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</a:t>
            </a:r>
            <a:r>
              <a:rPr lang="en-US" dirty="0"/>
              <a:t>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89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Tm="3492">
        <p:circle/>
      </p:transition>
    </mc:Choice>
    <mc:Fallback xmlns="">
      <p:transition spd="slow" advTm="34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631</TotalTime>
  <Words>490</Words>
  <Application>Microsoft Office PowerPoint</Application>
  <PresentationFormat>Widescreen</PresentationFormat>
  <Paragraphs>73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Helvetica Neue</vt:lpstr>
      <vt:lpstr>inherit</vt:lpstr>
      <vt:lpstr>Wingdings 2</vt:lpstr>
      <vt:lpstr>Quotable</vt:lpstr>
      <vt:lpstr>Amazon Reviews Analysis</vt:lpstr>
      <vt:lpstr>Business Objective</vt:lpstr>
      <vt:lpstr>Echo Dot 3rd Gen</vt:lpstr>
      <vt:lpstr>Libraries Used &amp; Data </vt:lpstr>
      <vt:lpstr>Exploratory Data Analysis</vt:lpstr>
      <vt:lpstr>New features Polarity(says about how positive &amp; negative a word is), Review length, word count, average word length</vt:lpstr>
      <vt:lpstr>Visualizations of those Features with Plotly</vt:lpstr>
      <vt:lpstr>PowerPoint Presentation</vt:lpstr>
      <vt:lpstr>Sentiment Analysis It basically means to analyze and find the emotion or intent behind a piece of text or speech , especially in order to determine whether the writer's attitude towards a particular topic, product, is positive, negative, or neutral.  </vt:lpstr>
      <vt:lpstr>Text Cleaning And Preprocessing</vt:lpstr>
      <vt:lpstr>PowerPoint Presentation</vt:lpstr>
      <vt:lpstr>PowerPoint Presentation</vt:lpstr>
      <vt:lpstr>PowerPoint Presentation</vt:lpstr>
      <vt:lpstr>Feature Extraction Using Countvectorizer</vt:lpstr>
      <vt:lpstr>Count Of Unigram Visualizing through Histogram using Plotly</vt:lpstr>
      <vt:lpstr>Count of Bigram visualizing through Histogram</vt:lpstr>
      <vt:lpstr>Count of Trigram visualizing through Histogram</vt:lpstr>
      <vt:lpstr>Word Cloud Generating Word cloud with Negative Reviews and Low product Rating</vt:lpstr>
      <vt:lpstr>Word Cloud  Generating Word Cloud with Positive Reviews And High product Rating</vt:lpstr>
      <vt:lpstr>Named Entity Recognition</vt:lpstr>
      <vt:lpstr>Count of POS Tags &amp; Visualizing the count</vt:lpstr>
      <vt:lpstr>Model Building with Naïve Bayes</vt:lpstr>
      <vt:lpstr>Model Building with Logistic Regression</vt:lpstr>
      <vt:lpstr>Evaluating Ensembles Algorithm</vt:lpstr>
      <vt:lpstr>Evaluating Classification Algorithm</vt:lpstr>
      <vt:lpstr>Model Deployment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Analysis</dc:title>
  <dc:creator>shaik huda</dc:creator>
  <cp:lastModifiedBy>shaik huda</cp:lastModifiedBy>
  <cp:revision>21</cp:revision>
  <dcterms:created xsi:type="dcterms:W3CDTF">2022-05-05T06:06:47Z</dcterms:created>
  <dcterms:modified xsi:type="dcterms:W3CDTF">2022-05-06T04:45:39Z</dcterms:modified>
</cp:coreProperties>
</file>